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78" r:id="rId8"/>
    <p:sldId id="279" r:id="rId9"/>
    <p:sldId id="280" r:id="rId10"/>
    <p:sldId id="281" r:id="rId11"/>
    <p:sldId id="282" r:id="rId12"/>
    <p:sldId id="283" r:id="rId13"/>
    <p:sldId id="284" r:id="rId14"/>
    <p:sldId id="285" r:id="rId15"/>
    <p:sldId id="286" r:id="rId16"/>
    <p:sldId id="287" r:id="rId17"/>
    <p:sldId id="288" r:id="rId18"/>
    <p:sldId id="289" r:id="rId19"/>
    <p:sldId id="290" r:id="rId20"/>
    <p:sldId id="291" r:id="rId21"/>
    <p:sldId id="292" r:id="rId22"/>
    <p:sldId id="293" r:id="rId23"/>
    <p:sldId id="294" r:id="rId24"/>
    <p:sldId id="295" r:id="rId25"/>
    <p:sldId id="296" r:id="rId26"/>
    <p:sldId id="297" r:id="rId27"/>
    <p:sldId id="298" r:id="rId28"/>
    <p:sldId id="299" r:id="rId29"/>
    <p:sldId id="300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46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0CFF39-1581-BB4A-8337-03536CD0DC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7C5B5A-344C-59A5-9E33-8F1DC423A8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F8582D-D535-5285-9302-A40850A841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3D4EA-15AC-45CE-9011-330A4851A1DC}" type="datetimeFigureOut">
              <a:rPr lang="en-GB" smtClean="0"/>
              <a:t>26/01/2024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AF91A0-8F7F-D212-CC97-EADA99E5CD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C54E8A-3C85-48D1-F821-2D3DEE940F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80B91-C174-49BB-965B-65B5681EAF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18010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135373-F318-324E-274E-0A1AE888C7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E061420-BD87-0406-3DFD-92185B25AB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5E28A6-3C2B-B7F0-3974-2E23769488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3D4EA-15AC-45CE-9011-330A4851A1DC}" type="datetimeFigureOut">
              <a:rPr lang="en-GB" smtClean="0"/>
              <a:t>26/01/2024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02D65F-500E-7CC8-AD8F-270EAD49A4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FA3AE4-E424-B399-2E07-3F99CAFE6A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80B91-C174-49BB-965B-65B5681EAF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9382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C9F2315-2908-6F09-2980-017F6426719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7316F8B-25EB-0BF1-6AEA-BDB3897420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3471F7-9D41-7C50-82AD-B39DD69B8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3D4EA-15AC-45CE-9011-330A4851A1DC}" type="datetimeFigureOut">
              <a:rPr lang="en-GB" smtClean="0"/>
              <a:t>26/01/2024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4C6CF6-A08D-2CA4-74B7-D8D2F298B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468F91-4885-34BB-E19D-A0F6BF80C5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80B91-C174-49BB-965B-65B5681EAF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33609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6630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4912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5954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3524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7028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7303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4670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392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3C4680-0F16-3E8E-90B0-FB1DB601ED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49D836-19DB-A47D-2122-94C1CFA90F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C8D3F9-30DC-716C-364D-1CA190419A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3D4EA-15AC-45CE-9011-330A4851A1DC}" type="datetimeFigureOut">
              <a:rPr lang="en-GB" smtClean="0"/>
              <a:t>26/01/2024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E9218F-F470-1C4D-84E7-4078D748B4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34606C-B423-B702-7341-347A1FB46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80B91-C174-49BB-965B-65B5681EAF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936950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7916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20077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4475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C53862-FA07-3641-FBEF-13D94D7B6A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CE0147-A2E9-247A-8F8D-ED450A879C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618B6F-CB17-C346-8848-B62416A482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3D4EA-15AC-45CE-9011-330A4851A1DC}" type="datetimeFigureOut">
              <a:rPr lang="en-GB" smtClean="0"/>
              <a:t>26/01/2024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ADC872-0A79-47A4-1B05-D44FCD6710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12522B-FFC4-C9D1-4C40-D18F745948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80B91-C174-49BB-965B-65B5681EAF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6867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91F352-928D-D185-3F97-928056B645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8F0534-7A55-BBCB-FFF7-A2885A2C56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5DB562-6EC4-E491-68C4-1D273D3731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0DA658-D20A-0AB5-C7DD-F422BC282B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3D4EA-15AC-45CE-9011-330A4851A1DC}" type="datetimeFigureOut">
              <a:rPr lang="en-GB" smtClean="0"/>
              <a:t>26/01/2024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6287C6-E3EF-1941-E3BC-B2F6A416F0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F34A15-27B2-AD5F-5FA9-CD01F121E5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80B91-C174-49BB-965B-65B5681EAF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90723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EB7348-2C05-A320-C19F-861CB6D38C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B038AF-EAC3-F5EA-CF21-7EBC1FCDD4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492F8B-12A2-39FC-81DD-60BA411162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3A866A9-4953-4439-F4EC-EB25A4474C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9A5CBDC-9BB5-EDA9-DA21-E33F0123EA1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AEE9219-C85B-D1EE-F300-7D551A8E41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3D4EA-15AC-45CE-9011-330A4851A1DC}" type="datetimeFigureOut">
              <a:rPr lang="en-GB" smtClean="0"/>
              <a:t>26/01/2024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B18ED01-293C-78AE-4330-BAB5624819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1DAD4B4-EC32-948A-02D6-3D3ABCCE20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80B91-C174-49BB-965B-65B5681EAF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0164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DCAD6C-98E7-4BE7-BBDC-4F9F49063C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1A4AEA7-4048-212F-0575-90F625E0FC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3D4EA-15AC-45CE-9011-330A4851A1DC}" type="datetimeFigureOut">
              <a:rPr lang="en-GB" smtClean="0"/>
              <a:t>26/01/2024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747DBC-4C77-E6B7-2FA7-7B0CAA8C60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FABE16-0828-B20C-CE27-0264C26514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80B91-C174-49BB-965B-65B5681EAF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1762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E465770-B866-FC8F-FB1A-23BEA086B7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3D4EA-15AC-45CE-9011-330A4851A1DC}" type="datetimeFigureOut">
              <a:rPr lang="en-GB" smtClean="0"/>
              <a:t>26/01/2024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74A2673-3CDA-FFCF-6EEF-981201A87A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F2E9BC-41E5-5121-1DAA-962BD58679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80B91-C174-49BB-965B-65B5681EAF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9109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77844F-185C-59D3-ECDA-F9E68792CA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78653E-35D2-F450-E8DF-D46DF8B150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0C14401-8545-5E0A-F2E5-26F580FF69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532E0F-0EE6-F19A-B086-B41C5A156A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3D4EA-15AC-45CE-9011-330A4851A1DC}" type="datetimeFigureOut">
              <a:rPr lang="en-GB" smtClean="0"/>
              <a:t>26/01/2024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DC9EE1-0F62-ED6D-B052-CDD66653BD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47083D-30B7-5966-2375-1A7B0E4388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80B91-C174-49BB-965B-65B5681EAF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7380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A06188-A30B-0418-30E8-40C2927B62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0765042-FF37-4BCF-B96A-582C7C5BFEB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894862C-6FDB-1984-5950-82F6157728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4D57FD-98B7-C819-EF33-DF75CCC840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3D4EA-15AC-45CE-9011-330A4851A1DC}" type="datetimeFigureOut">
              <a:rPr lang="en-GB" smtClean="0"/>
              <a:t>26/01/2024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90CEE2-DA72-1697-B344-C44C4C9F40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56E8A6-EF33-D7D7-E521-16EB59D95F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80B91-C174-49BB-965B-65B5681EAF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3081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83D9082-16F3-8A4F-8A82-B0EE54F57B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09DC1A-1055-2D09-04DC-A4CDE2AA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012792-E80A-D8AB-7BF1-CF152A6194D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63D4EA-15AC-45CE-9011-330A4851A1DC}" type="datetimeFigureOut">
              <a:rPr lang="en-GB" smtClean="0"/>
              <a:t>26/01/2024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624B11-DFAB-2AB0-172A-A9E3DBD7B5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53BDB7-D591-EDCA-E475-79A4DA0CAD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780B91-C174-49BB-965B-65B5681EAF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8095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341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C53072-5A16-DE1D-D0B3-6518C653D75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/>
              <a:t>Orbit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7E441F-01A1-F8D2-6C78-F0FEAE7BA01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Tatjana Sarenac Vulovic</a:t>
            </a:r>
          </a:p>
          <a:p>
            <a:r>
              <a:rPr lang="en-US"/>
              <a:t>Departmet of ophthalmology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62497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9AE40B-34C9-A9E7-7E16-F88CD9F6D3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Enophthalmos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D635B2-178F-2ABD-4E4F-560B9BE68F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Drawing of the eyeball backwards, as if it were smaller</a:t>
            </a:r>
          </a:p>
          <a:p>
            <a:r>
              <a:rPr lang="en-GB"/>
              <a:t>Physiological - old age, thinness - reduction of fat tissue</a:t>
            </a:r>
          </a:p>
          <a:p>
            <a:r>
              <a:rPr lang="en-GB"/>
              <a:t>Pathological - blunt injuries with fractures of bone walls, scarring after inflammation or treatment of tumors in the orbit, cervical sympathetic lesion (weakened Müller's muscle, myositis - weak pupil dilator, ptosis-Claude-Bernard-Horner's triad)</a:t>
            </a:r>
          </a:p>
        </p:txBody>
      </p:sp>
    </p:spTree>
    <p:extLst>
      <p:ext uri="{BB962C8B-B14F-4D97-AF65-F5344CB8AC3E}">
        <p14:creationId xmlns:p14="http://schemas.microsoft.com/office/powerpoint/2010/main" val="8415597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9B625-8105-2677-7447-FD05F7F43A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Exophthalmos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6A9160-4E13-5300-1E0A-845782FC6E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/>
              <a:t>Increased volume of the contents of the eye socket - big eyes</a:t>
            </a:r>
          </a:p>
          <a:p>
            <a:r>
              <a:rPr lang="en-GB"/>
              <a:t>In obese people</a:t>
            </a:r>
          </a:p>
          <a:p>
            <a:r>
              <a:rPr lang="en-GB"/>
              <a:t>Graves' disease - lagophthalmos, exposure keratitis</a:t>
            </a:r>
          </a:p>
          <a:p>
            <a:r>
              <a:rPr lang="en-GB"/>
              <a:t>Infectious inflammatory processes in the orbit</a:t>
            </a:r>
          </a:p>
          <a:p>
            <a:r>
              <a:rPr lang="en-GB"/>
              <a:t>Bleeding in the orbit</a:t>
            </a:r>
          </a:p>
          <a:p>
            <a:r>
              <a:rPr lang="en-GB"/>
              <a:t>Intermittent - bending the head forward, exertion, compression of the neck veins. Due to varicose veins of the neck - secondary glaucoma.</a:t>
            </a:r>
          </a:p>
          <a:p>
            <a:endParaRPr lang="en-GB"/>
          </a:p>
          <a:p>
            <a:r>
              <a:rPr lang="en-GB"/>
              <a:t>orbital decompression</a:t>
            </a:r>
          </a:p>
        </p:txBody>
      </p:sp>
    </p:spTree>
    <p:extLst>
      <p:ext uri="{BB962C8B-B14F-4D97-AF65-F5344CB8AC3E}">
        <p14:creationId xmlns:p14="http://schemas.microsoft.com/office/powerpoint/2010/main" val="36319419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6C1341-033D-F571-E235-DB8A2017AE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4292A4-8BA5-4954-BA26-9763B431C5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/>
              <a:t>Pulsating exophthalmos - sudden onset, buzzing in the head, pulsations - arterio-venous communication in the cavernous sinus between the internal carotid artery and the cavernous sinus - skull base fracture - neurosurgical treatment</a:t>
            </a:r>
          </a:p>
          <a:p>
            <a:r>
              <a:rPr lang="en-GB"/>
              <a:t>Pseudoexophthalmos - facial asymmetry, eyelid retraction, high myopia, paresis or paralysis of the eye muscles</a:t>
            </a:r>
          </a:p>
          <a:p>
            <a:r>
              <a:rPr lang="en-GB"/>
              <a:t>DISLOCATION OF THE EYE BALL - bulb moved to the opposite side of the location of the tumor or some other process with reduced mobility</a:t>
            </a:r>
          </a:p>
        </p:txBody>
      </p:sp>
    </p:spTree>
    <p:extLst>
      <p:ext uri="{BB962C8B-B14F-4D97-AF65-F5344CB8AC3E}">
        <p14:creationId xmlns:p14="http://schemas.microsoft.com/office/powerpoint/2010/main" val="18751060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Exophthalmos+-+Enophthalmo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1" y="2332038"/>
            <a:ext cx="6034617" cy="4525963"/>
          </a:xfrm>
        </p:spPr>
      </p:pic>
      <p:pic>
        <p:nvPicPr>
          <p:cNvPr id="6" name="Picture 5" descr="exo en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76600" y="0"/>
            <a:ext cx="5080000" cy="22098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35DD72-BDB8-5EF9-E97E-1B6C6FED27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Diagnosis of orbital diseases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8CB8A9-CAC2-2DA8-ADD3-4DB0E10422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/>
              <a:t>Anamnesis - pain and speed of development (tumors, inflammation, bleeding, ...)</a:t>
            </a:r>
          </a:p>
          <a:p>
            <a:r>
              <a:rPr lang="en-GB"/>
              <a:t>Exophthalmometry - according to Hertel. The distance of the tip of the cornea from the outer edge of the orbit. 20mm; asymmetry greater than 2mm; more than 8mm-existence of tumor</a:t>
            </a:r>
          </a:p>
          <a:p>
            <a:r>
              <a:rPr lang="en-GB"/>
              <a:t>Biomicroscopy - the color of the skin of the eyelids, the presence of hyperemia of the testicles, the expansion of episcleral blood vessels</a:t>
            </a:r>
          </a:p>
          <a:p>
            <a:r>
              <a:rPr lang="en-GB"/>
              <a:t>Ophthalmoscopy - changes in the retina or optic nerve - stasis</a:t>
            </a:r>
          </a:p>
        </p:txBody>
      </p:sp>
    </p:spTree>
    <p:extLst>
      <p:ext uri="{BB962C8B-B14F-4D97-AF65-F5344CB8AC3E}">
        <p14:creationId xmlns:p14="http://schemas.microsoft.com/office/powerpoint/2010/main" val="38804547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644D1F-CC97-62BF-BC37-E4902F5B7B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F9B786-5992-316D-4980-4325090962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/>
              <a:t>Roentgenography of the orbit - fracture of the orbital walls, suspicion of an intraorbital foreign body</a:t>
            </a:r>
          </a:p>
          <a:p>
            <a:r>
              <a:rPr lang="en-GB"/>
              <a:t>Echography of the orbit - detection and monitoring of expansive processes in the orbit, without harmful consequences. (thyroid disease)</a:t>
            </a:r>
          </a:p>
          <a:p>
            <a:r>
              <a:rPr lang="en-GB"/>
              <a:t>Computed tomography - for detecting changes in the soft and bony structures of the orbit</a:t>
            </a:r>
          </a:p>
          <a:p>
            <a:r>
              <a:rPr lang="en-GB"/>
              <a:t>Nuclear magnetic resonance - for soft tissue changes</a:t>
            </a:r>
          </a:p>
          <a:p>
            <a:r>
              <a:rPr lang="en-GB"/>
              <a:t>Angiography-injuries, AV fistulas, venous varicosities</a:t>
            </a:r>
          </a:p>
        </p:txBody>
      </p:sp>
    </p:spTree>
    <p:extLst>
      <p:ext uri="{BB962C8B-B14F-4D97-AF65-F5344CB8AC3E}">
        <p14:creationId xmlns:p14="http://schemas.microsoft.com/office/powerpoint/2010/main" val="13486654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7954EA-8795-0144-689D-B39C84CDF9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Inflammatory diseases of the orbit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C178FB-C034-E415-E947-AB2D07736A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Infectious agents</a:t>
            </a:r>
          </a:p>
          <a:p>
            <a:r>
              <a:rPr lang="en-GB"/>
              <a:t>Idiopathic inflammatory syndrome of the orbit-pseudotumor</a:t>
            </a:r>
          </a:p>
        </p:txBody>
      </p:sp>
    </p:spTree>
    <p:extLst>
      <p:ext uri="{BB962C8B-B14F-4D97-AF65-F5344CB8AC3E}">
        <p14:creationId xmlns:p14="http://schemas.microsoft.com/office/powerpoint/2010/main" val="112866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9F6B86-A210-53B4-B657-60CB22447C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Infectious etiology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DBE454-7907-0252-4C88-DEDF1CD489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Cellulitis orbitae-acute, non-purulent inflammation</a:t>
            </a:r>
          </a:p>
          <a:p>
            <a:r>
              <a:rPr lang="en-GB"/>
              <a:t>Phlegmon - purulent inflammation</a:t>
            </a:r>
          </a:p>
          <a:p>
            <a:r>
              <a:rPr lang="en-GB"/>
              <a:t>Abscess - localized accumulation of purulent collection in certain parts of the orbit</a:t>
            </a:r>
          </a:p>
        </p:txBody>
      </p:sp>
    </p:spTree>
    <p:extLst>
      <p:ext uri="{BB962C8B-B14F-4D97-AF65-F5344CB8AC3E}">
        <p14:creationId xmlns:p14="http://schemas.microsoft.com/office/powerpoint/2010/main" val="3754943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F01497-4CCB-10FB-56DB-BC9B0A49B7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Orbital cellulitis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3D5B55-F7CF-9121-CC4E-FEB7362864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Causative agent: gram-positive staphylococcus, gram-negative Haemophilus influenzae. Sinuses, nasal cavity, eyelid skin injuries. Endogenously rare</a:t>
            </a:r>
          </a:p>
          <a:p>
            <a:r>
              <a:rPr lang="en-GB"/>
              <a:t>Clinical picture: eyelid swelling without intense redness; hemotic or hyperemic testicles, protrusion of the eyeball, painful mobility</a:t>
            </a:r>
          </a:p>
          <a:p>
            <a:r>
              <a:rPr lang="en-GB"/>
              <a:t>Diagnostics: history. Sudden, pain, redness</a:t>
            </a:r>
          </a:p>
          <a:p>
            <a:r>
              <a:rPr lang="en-GB"/>
              <a:t>Therapy: antibiotic.</a:t>
            </a:r>
          </a:p>
        </p:txBody>
      </p:sp>
    </p:spTree>
    <p:extLst>
      <p:ext uri="{BB962C8B-B14F-4D97-AF65-F5344CB8AC3E}">
        <p14:creationId xmlns:p14="http://schemas.microsoft.com/office/powerpoint/2010/main" val="11336062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cellulitis 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410200" y="3581401"/>
            <a:ext cx="3619500" cy="2428875"/>
          </a:xfrm>
        </p:spPr>
      </p:pic>
      <p:pic>
        <p:nvPicPr>
          <p:cNvPr id="5" name="Picture 4" descr="celluliti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1" y="1676401"/>
            <a:ext cx="2771775" cy="164782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DE2645-A1A8-3BB6-AACC-4CD2742AE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Anatomy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3789CC-02CE-5183-8199-B9098B630E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A four-sided flat pyramid with the base towards the front and the top towards the back</a:t>
            </a:r>
          </a:p>
          <a:p>
            <a:r>
              <a:rPr lang="en-GB"/>
              <a:t>Base - 40x35mm, covered with shutters</a:t>
            </a:r>
          </a:p>
          <a:p>
            <a:r>
              <a:rPr lang="en-GB"/>
              <a:t>Top-distant from the base 40-50mm, opening of the optic nerve</a:t>
            </a:r>
          </a:p>
          <a:p>
            <a:r>
              <a:rPr lang="en-GB"/>
              <a:t>Volume 30 cm3 cubic</a:t>
            </a:r>
          </a:p>
          <a:p>
            <a:r>
              <a:rPr lang="en-GB"/>
              <a:t>Four walls-7 bones</a:t>
            </a:r>
          </a:p>
        </p:txBody>
      </p:sp>
    </p:spTree>
    <p:extLst>
      <p:ext uri="{BB962C8B-B14F-4D97-AF65-F5344CB8AC3E}">
        <p14:creationId xmlns:p14="http://schemas.microsoft.com/office/powerpoint/2010/main" val="1953821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269E52-2C35-0200-DD27-8E32C90AE1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Phlegmon of the orbit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23BB98-2664-725C-8365-AA34C50D90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/>
              <a:t>Cause: as in cellulitis</a:t>
            </a:r>
          </a:p>
          <a:p>
            <a:r>
              <a:rPr lang="en-GB"/>
              <a:t>Clinical picture: untreated or improperly or insufficiently treated cellulitis. Intensified signs of cellulitis: swelling and redness of the eyelids, hemosis of the orbit, immobile exophthalmic eyeball, dilated veins on the fundus</a:t>
            </a:r>
          </a:p>
          <a:p>
            <a:r>
              <a:rPr lang="en-GB"/>
              <a:t>CHANGED GENERAL CONDITION: increased body temperature, malaise, meningism</a:t>
            </a:r>
          </a:p>
          <a:p>
            <a:r>
              <a:rPr lang="en-GB"/>
              <a:t>Diagnostics: history, clinical picture, leukocytosis</a:t>
            </a:r>
          </a:p>
          <a:p>
            <a:r>
              <a:rPr lang="en-GB"/>
              <a:t>Complications: cavernous sinus thrombosis, purulent meningitis, paralytic strabismus, exposure keratitis (lagophthalmos), blindness</a:t>
            </a:r>
          </a:p>
          <a:p>
            <a:r>
              <a:rPr lang="en-GB"/>
              <a:t>Therapy: antibiotic</a:t>
            </a:r>
          </a:p>
        </p:txBody>
      </p:sp>
    </p:spTree>
    <p:extLst>
      <p:ext uri="{BB962C8B-B14F-4D97-AF65-F5344CB8AC3E}">
        <p14:creationId xmlns:p14="http://schemas.microsoft.com/office/powerpoint/2010/main" val="12195513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4578CB-18CE-7889-D7E6-7DEF754BC8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Orbital abscess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7A68C8-83B4-CB87-E7B1-DC0E47DA73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Clinical picture: after phlegmon, depending on the size and localization, there is also a disturbance in the position and mobility of the eyeball, elevated body temperature, poor vision</a:t>
            </a:r>
          </a:p>
          <a:p>
            <a:r>
              <a:rPr lang="en-GB"/>
              <a:t>Diagnostics: history, clinical picture, leukocytosis, CT, NMR</a:t>
            </a:r>
          </a:p>
          <a:p>
            <a:r>
              <a:rPr lang="en-GB"/>
              <a:t>Therapy: antibiotic and surgical therapy</a:t>
            </a:r>
          </a:p>
        </p:txBody>
      </p:sp>
    </p:spTree>
    <p:extLst>
      <p:ext uri="{BB962C8B-B14F-4D97-AF65-F5344CB8AC3E}">
        <p14:creationId xmlns:p14="http://schemas.microsoft.com/office/powerpoint/2010/main" val="239114049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absceus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57675" y="2291556"/>
            <a:ext cx="3676650" cy="3143250"/>
          </a:xfr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C88091-AF97-F491-2A15-1B04FD3606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Panoftalmitis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E60471-9B65-E827-B475-9304F5FBCA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Simultaneous inflammation of the inside of the eyeball-endophthalmitis, its covering and the contents of the orbit</a:t>
            </a:r>
          </a:p>
          <a:p>
            <a:r>
              <a:rPr lang="en-GB"/>
              <a:t>Etiology: as in cellulitis or phlegmon</a:t>
            </a:r>
          </a:p>
          <a:p>
            <a:r>
              <a:rPr lang="en-GB"/>
              <a:t>Clinical picture: reduced vision (after endophthalmitis), swollen eyelids, hemosis of the orbit, protrusion, immobile bulbus, hypopyon, increased body temperature, weakness, vomiting</a:t>
            </a:r>
          </a:p>
          <a:p>
            <a:r>
              <a:rPr lang="en-GB"/>
              <a:t>Diagnostics: history, clinical picture, leukocytosis</a:t>
            </a:r>
          </a:p>
          <a:p>
            <a:r>
              <a:rPr lang="en-GB"/>
              <a:t>Therapy: antibiotics, evisceration</a:t>
            </a:r>
          </a:p>
        </p:txBody>
      </p:sp>
    </p:spTree>
    <p:extLst>
      <p:ext uri="{BB962C8B-B14F-4D97-AF65-F5344CB8AC3E}">
        <p14:creationId xmlns:p14="http://schemas.microsoft.com/office/powerpoint/2010/main" val="2826343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anophthalmiti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67200" y="2643981"/>
            <a:ext cx="3657600" cy="2438400"/>
          </a:xfr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C38B18-2CDB-6186-824E-3D4ECF993D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Tumors of the orbit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E1A909-BBA0-4700-14A7-52D6108F11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/>
              <a:t>Lots of different tissue types</a:t>
            </a:r>
          </a:p>
          <a:p>
            <a:r>
              <a:rPr lang="en-GB"/>
              <a:t>Primary or secondary</a:t>
            </a:r>
          </a:p>
          <a:p>
            <a:r>
              <a:rPr lang="en-GB"/>
              <a:t>Benign or malignant</a:t>
            </a:r>
          </a:p>
          <a:p>
            <a:r>
              <a:rPr lang="en-GB"/>
              <a:t>Pseudotumors</a:t>
            </a:r>
          </a:p>
          <a:p>
            <a:r>
              <a:rPr lang="en-GB"/>
              <a:t>Orbital ultrasound, CT, NMR</a:t>
            </a:r>
          </a:p>
          <a:p>
            <a:r>
              <a:rPr lang="en-GB"/>
              <a:t>Clinical picture: dislocation of the eyeball, reduced mobility, hemosis of the testicle, pain, changed visual acuity, secondary glaucoma, ...</a:t>
            </a:r>
          </a:p>
          <a:p>
            <a:r>
              <a:rPr lang="en-GB"/>
              <a:t>Histological verification</a:t>
            </a:r>
          </a:p>
          <a:p>
            <a:r>
              <a:rPr lang="en-GB"/>
              <a:t>Therapy: conciliar decision</a:t>
            </a:r>
          </a:p>
        </p:txBody>
      </p:sp>
    </p:spTree>
    <p:extLst>
      <p:ext uri="{BB962C8B-B14F-4D97-AF65-F5344CB8AC3E}">
        <p14:creationId xmlns:p14="http://schemas.microsoft.com/office/powerpoint/2010/main" val="279649306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orbital tumo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14663" y="2643981"/>
            <a:ext cx="6162675" cy="2438400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D8B46D-593A-4D41-196A-230D978152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Orbital tumors in children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783E6E-F36A-6F99-7809-0DC0B25F69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Rhabdomyosarcoma - 3-10 years of age; unilateral protrusion, rapid flow; histological verification; cytostatics and radiation therapy, possibly surgical</a:t>
            </a:r>
          </a:p>
          <a:p>
            <a:r>
              <a:rPr lang="en-GB"/>
              <a:t>Neuroblastoma - secondary tumor; rapidly progressing protrusion, swelling of the eyelids, chemosis of the testis; CT retroperitoneum, radiation therapy</a:t>
            </a:r>
          </a:p>
          <a:p>
            <a:r>
              <a:rPr lang="en-GB"/>
              <a:t>Hemangioma-spontaneous regurgitation... surgical if it endangers vision</a:t>
            </a:r>
          </a:p>
        </p:txBody>
      </p:sp>
    </p:spTree>
    <p:extLst>
      <p:ext uri="{BB962C8B-B14F-4D97-AF65-F5344CB8AC3E}">
        <p14:creationId xmlns:p14="http://schemas.microsoft.com/office/powerpoint/2010/main" val="25654904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BF4FDE-98D0-4206-88C9-1AF60B5ED6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Orbital tumors in adults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13D798-ABE1-7474-B7E6-590D3DFF64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Pseudotumors - histological verification - treatment: conservative</a:t>
            </a:r>
          </a:p>
          <a:p>
            <a:r>
              <a:rPr lang="en-GB"/>
              <a:t>Hemangioma-slowly progressive lesion- CT NMR of the orbits</a:t>
            </a:r>
          </a:p>
          <a:p>
            <a:r>
              <a:rPr lang="en-GB"/>
              <a:t>Malignant lymphoma of the orbit - hematologist and biopsy - cytostatic therapy</a:t>
            </a:r>
          </a:p>
          <a:p>
            <a:r>
              <a:rPr lang="en-GB"/>
              <a:t>Hematogenous metastases - cancer of the breast, bronchus, melanoma of the skin</a:t>
            </a:r>
          </a:p>
          <a:p>
            <a:r>
              <a:rPr lang="en-GB"/>
              <a:t>Malignant Non Hodgkin's lymphoma - radiation therapy</a:t>
            </a:r>
          </a:p>
        </p:txBody>
      </p:sp>
    </p:spTree>
    <p:extLst>
      <p:ext uri="{BB962C8B-B14F-4D97-AF65-F5344CB8AC3E}">
        <p14:creationId xmlns:p14="http://schemas.microsoft.com/office/powerpoint/2010/main" val="10495862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FA405D-718F-CA38-3049-EE72D16F76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8A9EF9-1F89-EEC1-B3CF-3BA7C677F9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Upper wall (paries superior) - forward: horizontal part of the frontal bone; behind: small wing of the sphenoid bone; separates the orbit from the front cranial fossa - maxillary sinus</a:t>
            </a:r>
          </a:p>
          <a:p>
            <a:r>
              <a:rPr lang="en-GB"/>
              <a:t>Medial wall (paries medialis) - frontal extension of the upper jaw bone, lacrimal bone, ethmoid bone, front part of the lateral side of the sphenoid bone; separates the orbit from the nasal cavity, contains the ethmoidal sinus.</a:t>
            </a:r>
          </a:p>
        </p:txBody>
      </p:sp>
    </p:spTree>
    <p:extLst>
      <p:ext uri="{BB962C8B-B14F-4D97-AF65-F5344CB8AC3E}">
        <p14:creationId xmlns:p14="http://schemas.microsoft.com/office/powerpoint/2010/main" val="39833585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6E0A14-0544-844F-B1AF-33E4784A45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B5E974-CB56-0370-1FD3-5848F4DA84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Lower wall (paries inferior) - upper jaw, zygomatic bone, orbital extension of the palatine bone: separates the orbit from the maxillary sinus.</a:t>
            </a:r>
          </a:p>
          <a:p>
            <a:r>
              <a:rPr lang="en-GB"/>
              <a:t>Lateral wall (paries lateralis)-zygomatic bone, large wing of the sphenoid bone, zygomatic extension of the frontal bone; the thickest and strongest wall.</a:t>
            </a:r>
          </a:p>
        </p:txBody>
      </p:sp>
    </p:spTree>
    <p:extLst>
      <p:ext uri="{BB962C8B-B14F-4D97-AF65-F5344CB8AC3E}">
        <p14:creationId xmlns:p14="http://schemas.microsoft.com/office/powerpoint/2010/main" val="13831612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E6A65C-2280-9E79-383C-B0FD6616DA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629AAD-277F-14DC-5526-50AAE88343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The tip-opening of the optic nerve that continues to the optic canal- the optic nerve and the ophthalmic artery.</a:t>
            </a:r>
          </a:p>
          <a:p>
            <a:r>
              <a:rPr lang="en-GB"/>
              <a:t>Upper orbital fissure - middle cranial fossa - 3rd, 6th cranial nerve; n. Ophthalmicus-n. Forntalis, n. Lacrimalis, n. Nasociliaris; the superior ophthalmic vein runs from the orbit towards the cavernous sinus.</a:t>
            </a:r>
          </a:p>
          <a:p>
            <a:r>
              <a:rPr lang="en-GB"/>
              <a:t>Lower orbital fissure - with infratemporal and pterygopalatine fossa - n. Infraorbitalis, n. zygomaticus</a:t>
            </a:r>
          </a:p>
          <a:p>
            <a:r>
              <a:rPr lang="en-GB"/>
              <a:t>Upper medial wall - front (a.ethmoidlaes ant, n.ethmoidlaes ant) ​​and posterior ethmoidal opening (a.ethmoidlaes post, n.ethmoidlaes post)</a:t>
            </a:r>
          </a:p>
        </p:txBody>
      </p:sp>
    </p:spTree>
    <p:extLst>
      <p:ext uri="{BB962C8B-B14F-4D97-AF65-F5344CB8AC3E}">
        <p14:creationId xmlns:p14="http://schemas.microsoft.com/office/powerpoint/2010/main" val="7989076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26e3b744d501d98740390d1090c86216--orbit-anatom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0" y="0"/>
            <a:ext cx="9144000" cy="685800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79B4BE-715B-DF7D-0BEB-AE6DE67133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Orbit contents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AF87F2-54FA-8702-320D-ABB8E9000E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Eyeball - 7 cm3 cubic</a:t>
            </a:r>
          </a:p>
          <a:p>
            <a:r>
              <a:rPr lang="en-GB"/>
              <a:t>Optic nerve</a:t>
            </a:r>
          </a:p>
          <a:p>
            <a:r>
              <a:rPr lang="en-GB"/>
              <a:t>Muscles that move the eyeball</a:t>
            </a:r>
          </a:p>
          <a:p>
            <a:r>
              <a:rPr lang="en-GB"/>
              <a:t>Lacrimal gland</a:t>
            </a:r>
          </a:p>
          <a:p>
            <a:r>
              <a:rPr lang="en-GB"/>
              <a:t>Fat tissue</a:t>
            </a:r>
          </a:p>
          <a:p>
            <a:r>
              <a:rPr lang="en-GB"/>
              <a:t>Nerves, blood and lymphatic vessels</a:t>
            </a:r>
          </a:p>
        </p:txBody>
      </p:sp>
    </p:spTree>
    <p:extLst>
      <p:ext uri="{BB962C8B-B14F-4D97-AF65-F5344CB8AC3E}">
        <p14:creationId xmlns:p14="http://schemas.microsoft.com/office/powerpoint/2010/main" val="40365813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C4E81B-D869-344D-C725-55D4DDDF14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The position of the eyeball in the orbit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EC2735-D5F5-7371-52C6-5513B8BACB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Central</a:t>
            </a:r>
          </a:p>
          <a:p>
            <a:r>
              <a:rPr lang="en-GB"/>
              <a:t>In the cone of the eye muscles, which is surrounded by fatty tissue on all sides</a:t>
            </a:r>
          </a:p>
          <a:p>
            <a:endParaRPr lang="en-GB"/>
          </a:p>
          <a:p>
            <a:r>
              <a:rPr lang="en-GB"/>
              <a:t>Enophthalmos</a:t>
            </a:r>
          </a:p>
          <a:p>
            <a:r>
              <a:rPr lang="en-GB"/>
              <a:t>Exophthalmos - unilateral, bilateral, intermittent, pulsating, pseudoexophthalmos</a:t>
            </a:r>
          </a:p>
        </p:txBody>
      </p:sp>
    </p:spTree>
    <p:extLst>
      <p:ext uri="{BB962C8B-B14F-4D97-AF65-F5344CB8AC3E}">
        <p14:creationId xmlns:p14="http://schemas.microsoft.com/office/powerpoint/2010/main" val="19603980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orbit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155053" y="1600201"/>
            <a:ext cx="5881894" cy="4525963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1187</Words>
  <Application>Microsoft Office PowerPoint</Application>
  <PresentationFormat>Widescreen</PresentationFormat>
  <Paragraphs>104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28</vt:i4>
      </vt:variant>
    </vt:vector>
  </HeadingPairs>
  <TitlesOfParts>
    <vt:vector size="33" baseType="lpstr">
      <vt:lpstr>Arial</vt:lpstr>
      <vt:lpstr>Calibri</vt:lpstr>
      <vt:lpstr>Calibri Light</vt:lpstr>
      <vt:lpstr>Office Theme</vt:lpstr>
      <vt:lpstr>1_Office Theme</vt:lpstr>
      <vt:lpstr>Orbit</vt:lpstr>
      <vt:lpstr>Anatomy</vt:lpstr>
      <vt:lpstr>PowerPoint Presentation</vt:lpstr>
      <vt:lpstr>PowerPoint Presentation</vt:lpstr>
      <vt:lpstr>PowerPoint Presentation</vt:lpstr>
      <vt:lpstr>PowerPoint Presentation</vt:lpstr>
      <vt:lpstr>Orbit contents</vt:lpstr>
      <vt:lpstr>The position of the eyeball in the orbit</vt:lpstr>
      <vt:lpstr>PowerPoint Presentation</vt:lpstr>
      <vt:lpstr>Enophthalmos</vt:lpstr>
      <vt:lpstr>Exophthalmos</vt:lpstr>
      <vt:lpstr>PowerPoint Presentation</vt:lpstr>
      <vt:lpstr>PowerPoint Presentation</vt:lpstr>
      <vt:lpstr>Diagnosis of orbital diseases</vt:lpstr>
      <vt:lpstr>PowerPoint Presentation</vt:lpstr>
      <vt:lpstr>Inflammatory diseases of the orbit</vt:lpstr>
      <vt:lpstr>Infectious etiology</vt:lpstr>
      <vt:lpstr>Orbital cellulitis</vt:lpstr>
      <vt:lpstr>PowerPoint Presentation</vt:lpstr>
      <vt:lpstr>Phlegmon of the orbit</vt:lpstr>
      <vt:lpstr>Orbital abscess</vt:lpstr>
      <vt:lpstr>PowerPoint Presentation</vt:lpstr>
      <vt:lpstr>Panoftalmitis</vt:lpstr>
      <vt:lpstr>PowerPoint Presentation</vt:lpstr>
      <vt:lpstr>Tumors of the orbit</vt:lpstr>
      <vt:lpstr>PowerPoint Presentation</vt:lpstr>
      <vt:lpstr>Orbital tumors in children</vt:lpstr>
      <vt:lpstr>Orbital tumors in adults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Orbit</dc:title>
  <dc:creator>Gaga</dc:creator>
  <cp:lastModifiedBy>Gaga</cp:lastModifiedBy>
  <cp:revision>1</cp:revision>
  <dcterms:created xsi:type="dcterms:W3CDTF">2024-01-26T09:55:06Z</dcterms:created>
  <dcterms:modified xsi:type="dcterms:W3CDTF">2024-01-26T10:59:00Z</dcterms:modified>
</cp:coreProperties>
</file>